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5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5" autoAdjust="0"/>
    <p:restoredTop sz="94660"/>
  </p:normalViewPr>
  <p:slideViewPr>
    <p:cSldViewPr snapToGrid="0">
      <p:cViewPr varScale="1">
        <p:scale>
          <a:sx n="63" d="100"/>
          <a:sy n="63" d="100"/>
        </p:scale>
        <p:origin x="4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F3570F-A1F6-D374-224C-15AAC4088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BAA3432-D286-55A5-864E-74B36E6EF1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F9390E-AD14-51AD-C482-BD66272E7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F534B1-C445-75F0-328D-A90C8895E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99EB4F-0200-5BD0-7B52-1E4DBE48E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3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A9A32B-4B97-8DE6-25DB-27AA2149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835E67E-15AB-25F4-FF2B-556A534FC6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92C9C7-64E2-DFC0-5225-EF30D679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5B57FB8-86C4-A286-457B-2AAEDBCB4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86E636-83BC-13AF-B396-C50B7AEC1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915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6264D15-80F4-3B2F-FAEE-C29F7B0E27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11C45BD-21E6-C56E-D76E-5B5E06D39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06798B-10B2-8286-ABE6-F2E173191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0F0F8A-2FBA-386F-255F-4FFA8D8D9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876158-4D21-0EA6-6C85-151F8C67D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23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5392CB-E989-070E-8843-B2DB3C8E0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5A52C7C-4D87-3FED-E76C-C3E866BF9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A07369-741B-61C4-CE39-F13B25A1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74F3FB-333E-5E06-8BEF-8A6604BC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0444D2-8689-A288-DCF0-3390ED3C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80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ED6567-4D17-D597-524C-A62EAB20D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ABA0FE1-AB00-42BF-D7C7-E2162BF82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ABF8BA-4E9F-2C72-F50D-3FABCE7C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87E3B9-73FE-099C-7187-5560518BA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94191E-1E3B-0B45-F1C8-F3989A507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4175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46C99C-3770-E2BC-1460-5D2BDA112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E0F4557-FF1B-0564-AE7D-4F1576BB68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20DCD07-6067-4324-304A-595F86751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550790-2BD0-41B6-E445-651391A86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1A1927-98BF-DCD1-79AA-772D40BDE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422689-A457-C2C4-EDB1-0F0B8F95C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717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FE6763-57A6-1AC8-8A3F-216B09F0B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1BCD40-AB44-984E-9A3B-7B4A5A5FB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AA90213-963E-08AD-F521-65528365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B2B8757-156E-EEE6-2196-120B6CC193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4C99918-B3AE-0501-E95F-8913584E4D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CDB2B03-654E-E1CE-6332-F877B5EFF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6ED6FC2-CA10-3A33-C836-38A007933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16AA324-F8DA-8483-C6CF-C45C14318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475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33AD94-ED89-BE76-8696-0DE04B8B5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7B22F13-A156-77D1-23A4-4739F838B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DA481FC-C985-BC17-218C-06FEBCB87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A0F59CA-B7D0-DEEB-3D8D-381186CBB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487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B1F6C4B-336F-BC1B-1AB6-CDB690BC2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4CDB63B-46E2-1BB6-89CE-BF90BAE0D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A3A802-A466-E256-6AB7-47E6A913B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93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6079D2-E5E7-D070-BE67-9AE4B5C2B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A8754F-2C92-9F86-F528-457270586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3A631A4-E82F-E4D1-4723-58147A64F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42C921-C3ED-7BBA-418E-437B63F0B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2D73121-7C8F-7E2A-E602-13C7BBA2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0F74CDD-7883-F3A0-8B30-C635E310D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995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54622-7F27-6EEC-399B-4DA7204BB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445AEC9-3426-54EE-AB7D-D7678CD33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60566C4-D11F-AF02-0102-1B53CE67DF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507ECC2-A305-F6BB-44E6-C98E9C879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F8B71C9-4769-B3F3-BC08-F30A41ABB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0CF2BF4-4E39-0D95-FD16-78620BC26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209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9CE763C-01F9-3B75-3BB1-D475A9CA0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CEBC06-0F20-861D-E812-9A8DA711B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CDDD99-8A73-C529-64EC-D33F8E01AD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F031AC-6090-4FDA-970B-576E6377EF3D}" type="datetimeFigureOut">
              <a:rPr lang="ko-KR" altLang="en-US" smtClean="0"/>
              <a:t>2024-09-07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869541-E161-0A8D-05CB-9439330D0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6A15B0-48FD-F639-49E2-8A6C52C80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58C269-7495-4BF2-B505-5EB83AAB7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438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863755" y="4948846"/>
            <a:ext cx="1909052" cy="190905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83" y="6172118"/>
            <a:ext cx="12191634" cy="685779"/>
            <a:chOff x="0" y="0"/>
            <a:chExt cx="4816593" cy="2709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270933"/>
            </a:xfrm>
            <a:custGeom>
              <a:avLst/>
              <a:gdLst/>
              <a:ahLst/>
              <a:cxnLst/>
              <a:rect l="l" t="t" r="r" b="b"/>
              <a:pathLst>
                <a:path w="4816592" h="270933">
                  <a:moveTo>
                    <a:pt x="0" y="0"/>
                  </a:moveTo>
                  <a:lnTo>
                    <a:pt x="4816592" y="0"/>
                  </a:lnTo>
                  <a:lnTo>
                    <a:pt x="4816592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9319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4816593" cy="318558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  <a:spcBef>
                  <a:spcPct val="0"/>
                </a:spcBef>
              </a:pPr>
              <a:endParaRPr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144017" y="1295274"/>
            <a:ext cx="2288400" cy="228840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sp>
        <p:nvSpPr>
          <p:cNvPr id="11" name="AutoShape 11"/>
          <p:cNvSpPr/>
          <p:nvPr/>
        </p:nvSpPr>
        <p:spPr>
          <a:xfrm>
            <a:off x="685963" y="764923"/>
            <a:ext cx="10820075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2" name="AutoShape 12"/>
          <p:cNvSpPr/>
          <p:nvPr/>
        </p:nvSpPr>
        <p:spPr>
          <a:xfrm>
            <a:off x="4190740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13" name="AutoShape 13"/>
          <p:cNvSpPr/>
          <p:nvPr/>
        </p:nvSpPr>
        <p:spPr>
          <a:xfrm>
            <a:off x="6306864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14" name="AutoShape 14"/>
          <p:cNvSpPr/>
          <p:nvPr/>
        </p:nvSpPr>
        <p:spPr>
          <a:xfrm>
            <a:off x="8009386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15" name="AutoShape 15"/>
          <p:cNvSpPr/>
          <p:nvPr/>
        </p:nvSpPr>
        <p:spPr>
          <a:xfrm>
            <a:off x="5864497" y="2758262"/>
            <a:ext cx="463007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6" name="Freeform 16"/>
          <p:cNvSpPr/>
          <p:nvPr/>
        </p:nvSpPr>
        <p:spPr>
          <a:xfrm>
            <a:off x="10539682" y="4402502"/>
            <a:ext cx="966356" cy="955813"/>
          </a:xfrm>
          <a:custGeom>
            <a:avLst/>
            <a:gdLst/>
            <a:ahLst/>
            <a:cxnLst/>
            <a:rect l="l" t="t" r="r" b="b"/>
            <a:pathLst>
              <a:path w="1449577" h="1433763">
                <a:moveTo>
                  <a:pt x="0" y="0"/>
                </a:moveTo>
                <a:lnTo>
                  <a:pt x="1449577" y="0"/>
                </a:lnTo>
                <a:lnTo>
                  <a:pt x="1449577" y="1433763"/>
                </a:lnTo>
                <a:lnTo>
                  <a:pt x="0" y="1433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 sz="1200"/>
          </a:p>
        </p:txBody>
      </p:sp>
      <p:sp>
        <p:nvSpPr>
          <p:cNvPr id="17" name="TextBox 17"/>
          <p:cNvSpPr txBox="1"/>
          <p:nvPr/>
        </p:nvSpPr>
        <p:spPr>
          <a:xfrm>
            <a:off x="1907408" y="2949304"/>
            <a:ext cx="8377185" cy="872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82"/>
              </a:lnSpc>
            </a:pPr>
            <a:r>
              <a:rPr lang="ko-KR" altLang="en-US" sz="5867">
                <a:solidFill>
                  <a:srgbClr val="19319D"/>
                </a:solidFill>
                <a:latin typeface="프리젠테이션 8 ExtraBold" pitchFamily="2" charset="-127"/>
                <a:ea typeface="프리젠테이션 8 ExtraBold" pitchFamily="2" charset="-127"/>
                <a:cs typeface="Black Han Sans"/>
                <a:sym typeface="Black Han Sans"/>
              </a:rPr>
              <a:t>대한민국 출생률 보고서</a:t>
            </a:r>
            <a:endParaRPr lang="en-US" sz="5867">
              <a:solidFill>
                <a:srgbClr val="19319D"/>
              </a:solidFill>
              <a:latin typeface="프리젠테이션 8 ExtraBold" pitchFamily="2" charset="-127"/>
              <a:ea typeface="프리젠테이션 8 ExtraBold" pitchFamily="2" charset="-127"/>
              <a:cs typeface="Black Han Sans"/>
              <a:sym typeface="Black Han Sans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85963" y="371513"/>
            <a:ext cx="3504777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대한민국 출생률 보고서</a:t>
            </a:r>
            <a:endParaRPr lang="en-US" sz="1600">
              <a:solidFill>
                <a:srgbClr val="19319D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8185280" y="6371713"/>
            <a:ext cx="2083015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www.OPPADU.com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4366633" y="6371713"/>
            <a:ext cx="1764339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@OppaduExcel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6482756" y="6371713"/>
            <a:ext cx="1350737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+123-456-7890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052719" y="6371713"/>
            <a:ext cx="1962129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  <a:spcBef>
                <a:spcPct val="0"/>
              </a:spcBef>
            </a:pPr>
            <a:r>
              <a:rPr lang="ko-KR" alt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오빠두엑셀 전진권</a:t>
            </a:r>
            <a:endParaRPr lang="en-US" sz="1466">
              <a:solidFill>
                <a:srgbClr val="FBFDFF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8534596" y="317925"/>
            <a:ext cx="2971442" cy="246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42"/>
              </a:lnSpc>
              <a:spcBef>
                <a:spcPct val="0"/>
              </a:spcBef>
            </a:pPr>
            <a:r>
              <a:rPr lang="en-US" sz="14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Date. 2024.09.07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3193655" y="2190774"/>
            <a:ext cx="5804691" cy="309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47"/>
              </a:lnSpc>
              <a:spcBef>
                <a:spcPct val="0"/>
              </a:spcBef>
            </a:pPr>
            <a:r>
              <a:rPr 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2023</a:t>
            </a:r>
            <a:r>
              <a:rPr lang="ko-KR" alt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년 출생 통계로 알아보는 대한민국의 미래</a:t>
            </a:r>
            <a:endParaRPr lang="en-US" sz="1891">
              <a:solidFill>
                <a:srgbClr val="0B1544"/>
              </a:solidFill>
              <a:latin typeface="프리젠테이션 5 Medium" pitchFamily="2" charset="-127"/>
              <a:ea typeface="프리젠테이션 5 Medium" pitchFamily="2" charset="-127"/>
              <a:cs typeface="210 디딤고딕 Bold"/>
              <a:sym typeface="210 디딤고딕 Bold"/>
            </a:endParaRPr>
          </a:p>
        </p:txBody>
      </p:sp>
      <p:sp>
        <p:nvSpPr>
          <p:cNvPr id="25" name="TextBox 18">
            <a:extLst>
              <a:ext uri="{FF2B5EF4-FFF2-40B4-BE49-F238E27FC236}">
                <a16:creationId xmlns:a16="http://schemas.microsoft.com/office/drawing/2014/main" id="{60C1C90A-05E4-EA14-1BE9-2B077505C054}"/>
              </a:ext>
            </a:extLst>
          </p:cNvPr>
          <p:cNvSpPr txBox="1"/>
          <p:nvPr/>
        </p:nvSpPr>
        <p:spPr>
          <a:xfrm>
            <a:off x="769413" y="5372397"/>
            <a:ext cx="4292471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본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PPT 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슬라이드에는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‘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프리젠테이션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’ 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폰트를 사용했습니다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26" name="TextBox 18">
            <a:extLst>
              <a:ext uri="{FF2B5EF4-FFF2-40B4-BE49-F238E27FC236}">
                <a16:creationId xmlns:a16="http://schemas.microsoft.com/office/drawing/2014/main" id="{2BB5803F-F44D-F5B4-AE9C-61F7B4C9596F}"/>
              </a:ext>
            </a:extLst>
          </p:cNvPr>
          <p:cNvSpPr txBox="1"/>
          <p:nvPr/>
        </p:nvSpPr>
        <p:spPr>
          <a:xfrm>
            <a:off x="769412" y="5710369"/>
            <a:ext cx="6222813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본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PPT 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슬라이드 디자인은 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‘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캔바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(Canva)’</a:t>
            </a:r>
            <a:r>
              <a:rPr lang="ko-KR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의 무료 슬라이드 서식을 참고했습니다</a:t>
            </a:r>
            <a:r>
              <a:rPr lang="en-US" altLang="ko-KR" sz="1600">
                <a:solidFill>
                  <a:schemeClr val="tx1">
                    <a:lumMod val="85000"/>
                    <a:lumOff val="15000"/>
                  </a:schemeClr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  <a:endParaRPr lang="en-US" sz="1600">
              <a:solidFill>
                <a:schemeClr val="tx1">
                  <a:lumMod val="85000"/>
                  <a:lumOff val="15000"/>
                </a:schemeClr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5595624" y="2370708"/>
            <a:ext cx="5125020" cy="3709917"/>
          </a:xfrm>
          <a:custGeom>
            <a:avLst/>
            <a:gdLst/>
            <a:ahLst/>
            <a:cxnLst/>
            <a:rect l="l" t="t" r="r" b="b"/>
            <a:pathLst>
              <a:path w="2024760" h="1465690">
                <a:moveTo>
                  <a:pt x="0" y="0"/>
                </a:moveTo>
                <a:lnTo>
                  <a:pt x="2024760" y="0"/>
                </a:lnTo>
                <a:lnTo>
                  <a:pt x="2024760" y="1465690"/>
                </a:lnTo>
                <a:lnTo>
                  <a:pt x="0" y="1465690"/>
                </a:lnTo>
                <a:close/>
              </a:path>
            </a:pathLst>
          </a:custGeom>
          <a:solidFill>
            <a:srgbClr val="19319D">
              <a:alpha val="9804"/>
            </a:srgbClr>
          </a:solidFill>
          <a:ln cap="sq">
            <a:noFill/>
            <a:prstDash val="solid"/>
            <a:miter/>
          </a:ln>
        </p:spPr>
        <p:txBody>
          <a:bodyPr/>
          <a:lstStyle/>
          <a:p>
            <a:endParaRPr lang="ko-KR" altLang="en-US" sz="1200"/>
          </a:p>
        </p:txBody>
      </p:sp>
      <p:grpSp>
        <p:nvGrpSpPr>
          <p:cNvPr id="5" name="Group 5"/>
          <p:cNvGrpSpPr/>
          <p:nvPr/>
        </p:nvGrpSpPr>
        <p:grpSpPr>
          <a:xfrm>
            <a:off x="11162443" y="5875470"/>
            <a:ext cx="1807057" cy="1807057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sp>
        <p:nvSpPr>
          <p:cNvPr id="8" name="AutoShape 8"/>
          <p:cNvSpPr/>
          <p:nvPr/>
        </p:nvSpPr>
        <p:spPr>
          <a:xfrm>
            <a:off x="685963" y="764923"/>
            <a:ext cx="10820075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9" name="Freeform 9"/>
          <p:cNvSpPr/>
          <p:nvPr/>
        </p:nvSpPr>
        <p:spPr>
          <a:xfrm>
            <a:off x="10855684" y="5358315"/>
            <a:ext cx="914727" cy="904748"/>
          </a:xfrm>
          <a:custGeom>
            <a:avLst/>
            <a:gdLst/>
            <a:ahLst/>
            <a:cxnLst/>
            <a:rect l="l" t="t" r="r" b="b"/>
            <a:pathLst>
              <a:path w="1372131" h="1357163">
                <a:moveTo>
                  <a:pt x="0" y="0"/>
                </a:moveTo>
                <a:lnTo>
                  <a:pt x="1372131" y="0"/>
                </a:lnTo>
                <a:lnTo>
                  <a:pt x="1372131" y="1357163"/>
                </a:lnTo>
                <a:lnTo>
                  <a:pt x="0" y="13571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 sz="1200"/>
          </a:p>
        </p:txBody>
      </p:sp>
      <p:sp>
        <p:nvSpPr>
          <p:cNvPr id="10" name="TextBox 10"/>
          <p:cNvSpPr txBox="1"/>
          <p:nvPr/>
        </p:nvSpPr>
        <p:spPr>
          <a:xfrm>
            <a:off x="1212954" y="1157623"/>
            <a:ext cx="9642729" cy="6027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703"/>
              </a:lnSpc>
              <a:spcBef>
                <a:spcPct val="0"/>
              </a:spcBef>
            </a:pPr>
            <a:r>
              <a:rPr lang="ko-KR" altLang="en-US" sz="4400">
                <a:solidFill>
                  <a:srgbClr val="19319D"/>
                </a:solidFill>
                <a:latin typeface="프리젠테이션 8 ExtraBold" pitchFamily="2" charset="-127"/>
                <a:ea typeface="프리젠테이션 8 ExtraBold" pitchFamily="2" charset="-127"/>
                <a:cs typeface="Black Han Sans"/>
                <a:sym typeface="Black Han Sans"/>
              </a:rPr>
              <a:t>대한민국 출생률 추이</a:t>
            </a:r>
            <a:endParaRPr lang="en-US" sz="4400">
              <a:solidFill>
                <a:srgbClr val="19319D"/>
              </a:solidFill>
              <a:latin typeface="프리젠테이션 8 ExtraBold" pitchFamily="2" charset="-127"/>
              <a:ea typeface="프리젠테이션 8 ExtraBold" pitchFamily="2" charset="-127"/>
              <a:cs typeface="Black Han Sans"/>
              <a:sym typeface="Black Han San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096001" y="3589780"/>
            <a:ext cx="4124266" cy="1862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142"/>
              </a:lnSpc>
            </a:pP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2023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년 대한민국 출생아 수는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23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만 명으로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전년 대비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1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만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9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천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2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백 명 감소했습니다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이는 경제적 불안정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높은 주거 비용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육아와 교육에 대한 부담 증가 등 복합적인 요인이 출산 결정에 영향을 미친 결과입니다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</a:p>
          <a:p>
            <a:pPr algn="just">
              <a:lnSpc>
                <a:spcPts val="2142"/>
              </a:lnSpc>
            </a:pPr>
            <a:endParaRPr lang="en-US" altLang="ko-KR" sz="1400">
              <a:solidFill>
                <a:srgbClr val="0B1544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  <a:p>
            <a:pPr algn="just">
              <a:lnSpc>
                <a:spcPts val="2142"/>
              </a:lnSpc>
            </a:pP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출생률은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4.5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명으로 전년 대비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0.4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명 감소했으며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, 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이러한 출생률 감소는 노동력 감소와 경제 성장 둔화로 이어질 가능성이 높습니다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.</a:t>
            </a:r>
            <a:endParaRPr lang="en-US" sz="1400">
              <a:solidFill>
                <a:srgbClr val="0B1544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16" name="AutoShape 16"/>
          <p:cNvSpPr/>
          <p:nvPr/>
        </p:nvSpPr>
        <p:spPr>
          <a:xfrm>
            <a:off x="7926630" y="3327355"/>
            <a:ext cx="463007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7" name="TextBox 17"/>
          <p:cNvSpPr txBox="1"/>
          <p:nvPr/>
        </p:nvSpPr>
        <p:spPr>
          <a:xfrm>
            <a:off x="5595624" y="2754940"/>
            <a:ext cx="5125020" cy="2805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48"/>
              </a:lnSpc>
              <a:spcBef>
                <a:spcPct val="0"/>
              </a:spcBef>
            </a:pPr>
            <a:r>
              <a:rPr lang="en-US" altLang="ko-KR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2023</a:t>
            </a:r>
            <a:r>
              <a:rPr lang="ko-KR" altLang="en-US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년 출생아 수는 전년 대비 약 </a:t>
            </a:r>
            <a:r>
              <a:rPr lang="en-US" altLang="ko-KR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7.7% </a:t>
            </a:r>
            <a:r>
              <a:rPr lang="ko-KR" altLang="en-US" sz="1600">
                <a:solidFill>
                  <a:srgbClr val="0B1544"/>
                </a:solidFill>
                <a:latin typeface="프리젠테이션 6 SemiBold" pitchFamily="2" charset="-127"/>
                <a:ea typeface="프리젠테이션 6 SemiBold" pitchFamily="2" charset="-127"/>
                <a:cs typeface="210 디딤고딕 Bold"/>
                <a:sym typeface="210 디딤고딕 Bold"/>
              </a:rPr>
              <a:t>감소</a:t>
            </a:r>
            <a:endParaRPr lang="en-US" sz="1600">
              <a:solidFill>
                <a:srgbClr val="0B1544"/>
              </a:solidFill>
              <a:latin typeface="프리젠테이션 6 SemiBold" pitchFamily="2" charset="-127"/>
              <a:ea typeface="프리젠테이션 6 SemiBold" pitchFamily="2" charset="-127"/>
              <a:cs typeface="210 디딤고딕 Bold"/>
              <a:sym typeface="210 디딤고딕 Bold"/>
            </a:endParaRP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9735102C-0AE8-B111-71B2-5D470749C52E}"/>
              </a:ext>
            </a:extLst>
          </p:cNvPr>
          <p:cNvSpPr txBox="1"/>
          <p:nvPr/>
        </p:nvSpPr>
        <p:spPr>
          <a:xfrm>
            <a:off x="685963" y="371513"/>
            <a:ext cx="3504777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대한민국 출생률 보고서</a:t>
            </a:r>
            <a:endParaRPr lang="en-US" sz="1600">
              <a:solidFill>
                <a:srgbClr val="19319D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E6F9C532-1DAC-6941-8EDD-7D26FD2E2100}"/>
              </a:ext>
            </a:extLst>
          </p:cNvPr>
          <p:cNvSpPr txBox="1"/>
          <p:nvPr/>
        </p:nvSpPr>
        <p:spPr>
          <a:xfrm>
            <a:off x="8534596" y="317925"/>
            <a:ext cx="2971442" cy="246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42"/>
              </a:lnSpc>
              <a:spcBef>
                <a:spcPct val="0"/>
              </a:spcBef>
            </a:pPr>
            <a:r>
              <a:rPr lang="en-US" sz="14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Date. 2024.09.07</a:t>
            </a: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B2876EBA-FBC0-0A02-5915-ADAD75EA9E33}"/>
              </a:ext>
            </a:extLst>
          </p:cNvPr>
          <p:cNvSpPr txBox="1"/>
          <p:nvPr/>
        </p:nvSpPr>
        <p:spPr>
          <a:xfrm>
            <a:off x="1212956" y="1761576"/>
            <a:ext cx="8235744" cy="2467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142"/>
              </a:lnSpc>
            </a:pP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#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출생아수 </a:t>
            </a:r>
            <a:r>
              <a:rPr lang="en-US" altLang="ko-KR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#</a:t>
            </a:r>
            <a:r>
              <a:rPr lang="ko-KR" altLang="en-US" sz="1400">
                <a:solidFill>
                  <a:srgbClr val="0B1544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출생률감소</a:t>
            </a:r>
            <a:endParaRPr lang="en-US" sz="1400">
              <a:solidFill>
                <a:srgbClr val="0B1544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DA6B4EB-7500-D346-00E6-CFE51C70FF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955" y="2370707"/>
            <a:ext cx="3783160" cy="3709917"/>
          </a:xfrm>
          <a:prstGeom prst="roundRect">
            <a:avLst>
              <a:gd name="adj" fmla="val 5138"/>
            </a:avLst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863755" y="4948846"/>
            <a:ext cx="1909052" cy="1909052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83" y="6172118"/>
            <a:ext cx="12191634" cy="685779"/>
            <a:chOff x="0" y="0"/>
            <a:chExt cx="4816593" cy="27093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16592" cy="270933"/>
            </a:xfrm>
            <a:custGeom>
              <a:avLst/>
              <a:gdLst/>
              <a:ahLst/>
              <a:cxnLst/>
              <a:rect l="l" t="t" r="r" b="b"/>
              <a:pathLst>
                <a:path w="4816592" h="270933">
                  <a:moveTo>
                    <a:pt x="0" y="0"/>
                  </a:moveTo>
                  <a:lnTo>
                    <a:pt x="4816592" y="0"/>
                  </a:lnTo>
                  <a:lnTo>
                    <a:pt x="4816592" y="270933"/>
                  </a:lnTo>
                  <a:lnTo>
                    <a:pt x="0" y="270933"/>
                  </a:lnTo>
                  <a:close/>
                </a:path>
              </a:pathLst>
            </a:custGeom>
            <a:solidFill>
              <a:srgbClr val="19319D"/>
            </a:solidFill>
            <a:ln cap="sq">
              <a:noFill/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4816593" cy="318558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  <a:spcBef>
                  <a:spcPct val="0"/>
                </a:spcBef>
              </a:pPr>
              <a:endParaRPr sz="1200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144017" y="1295274"/>
            <a:ext cx="2288400" cy="2288400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lnTo>
                    <a:pt x="812800" y="406400"/>
                  </a:lnTo>
                  <a:lnTo>
                    <a:pt x="406400" y="812800"/>
                  </a:lnTo>
                  <a:lnTo>
                    <a:pt x="0" y="406400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0" cap="sq">
              <a:solidFill>
                <a:srgbClr val="19319D">
                  <a:alpha val="9804"/>
                </a:srgbClr>
              </a:solidFill>
              <a:prstDash val="solid"/>
              <a:miter/>
            </a:ln>
          </p:spPr>
          <p:txBody>
            <a:bodyPr/>
            <a:lstStyle/>
            <a:p>
              <a:endParaRPr lang="ko-KR" altLang="en-US" sz="1200"/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139700" y="101600"/>
              <a:ext cx="533400" cy="571500"/>
            </a:xfrm>
            <a:prstGeom prst="rect">
              <a:avLst/>
            </a:prstGeom>
          </p:spPr>
          <p:txBody>
            <a:bodyPr lIns="33866" tIns="33866" rIns="33866" bIns="33866" rtlCol="0" anchor="ctr"/>
            <a:lstStyle/>
            <a:p>
              <a:pPr algn="ctr">
                <a:lnSpc>
                  <a:spcPts val="1772"/>
                </a:lnSpc>
              </a:pPr>
              <a:endParaRPr sz="1200"/>
            </a:p>
          </p:txBody>
        </p:sp>
      </p:grpSp>
      <p:sp>
        <p:nvSpPr>
          <p:cNvPr id="11" name="AutoShape 11"/>
          <p:cNvSpPr/>
          <p:nvPr/>
        </p:nvSpPr>
        <p:spPr>
          <a:xfrm>
            <a:off x="685963" y="764923"/>
            <a:ext cx="10820075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16" name="Freeform 16"/>
          <p:cNvSpPr/>
          <p:nvPr/>
        </p:nvSpPr>
        <p:spPr>
          <a:xfrm>
            <a:off x="10539682" y="4402502"/>
            <a:ext cx="966356" cy="955813"/>
          </a:xfrm>
          <a:custGeom>
            <a:avLst/>
            <a:gdLst/>
            <a:ahLst/>
            <a:cxnLst/>
            <a:rect l="l" t="t" r="r" b="b"/>
            <a:pathLst>
              <a:path w="1449577" h="1433763">
                <a:moveTo>
                  <a:pt x="0" y="0"/>
                </a:moveTo>
                <a:lnTo>
                  <a:pt x="1449577" y="0"/>
                </a:lnTo>
                <a:lnTo>
                  <a:pt x="1449577" y="1433763"/>
                </a:lnTo>
                <a:lnTo>
                  <a:pt x="0" y="143376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 sz="1200"/>
          </a:p>
        </p:txBody>
      </p:sp>
      <p:sp>
        <p:nvSpPr>
          <p:cNvPr id="25" name="AutoShape 12">
            <a:extLst>
              <a:ext uri="{FF2B5EF4-FFF2-40B4-BE49-F238E27FC236}">
                <a16:creationId xmlns:a16="http://schemas.microsoft.com/office/drawing/2014/main" id="{D3E5214B-5FB8-FB77-9744-603F0A1D31A0}"/>
              </a:ext>
            </a:extLst>
          </p:cNvPr>
          <p:cNvSpPr/>
          <p:nvPr/>
        </p:nvSpPr>
        <p:spPr>
          <a:xfrm>
            <a:off x="4190740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26" name="AutoShape 13">
            <a:extLst>
              <a:ext uri="{FF2B5EF4-FFF2-40B4-BE49-F238E27FC236}">
                <a16:creationId xmlns:a16="http://schemas.microsoft.com/office/drawing/2014/main" id="{B9B0F70F-2D8D-2759-A352-952DB79CC94D}"/>
              </a:ext>
            </a:extLst>
          </p:cNvPr>
          <p:cNvSpPr/>
          <p:nvPr/>
        </p:nvSpPr>
        <p:spPr>
          <a:xfrm>
            <a:off x="6306864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27" name="AutoShape 14">
            <a:extLst>
              <a:ext uri="{FF2B5EF4-FFF2-40B4-BE49-F238E27FC236}">
                <a16:creationId xmlns:a16="http://schemas.microsoft.com/office/drawing/2014/main" id="{269DE029-68A5-F579-76FA-01790DC872B8}"/>
              </a:ext>
            </a:extLst>
          </p:cNvPr>
          <p:cNvSpPr/>
          <p:nvPr/>
        </p:nvSpPr>
        <p:spPr>
          <a:xfrm>
            <a:off x="8009386" y="6429175"/>
            <a:ext cx="0" cy="166245"/>
          </a:xfrm>
          <a:prstGeom prst="line">
            <a:avLst/>
          </a:prstGeom>
          <a:ln w="19050" cap="flat">
            <a:solidFill>
              <a:srgbClr val="FBFD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pPr algn="ctr"/>
            <a:endParaRPr lang="ko-KR" altLang="en-US" sz="1200"/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id="{583C7207-6F51-9D37-6DC2-1D54D09E62A3}"/>
              </a:ext>
            </a:extLst>
          </p:cNvPr>
          <p:cNvSpPr txBox="1"/>
          <p:nvPr/>
        </p:nvSpPr>
        <p:spPr>
          <a:xfrm>
            <a:off x="8185280" y="6371713"/>
            <a:ext cx="2083015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www.OPPADU.com</a:t>
            </a:r>
          </a:p>
        </p:txBody>
      </p:sp>
      <p:sp>
        <p:nvSpPr>
          <p:cNvPr id="29" name="TextBox 20">
            <a:extLst>
              <a:ext uri="{FF2B5EF4-FFF2-40B4-BE49-F238E27FC236}">
                <a16:creationId xmlns:a16="http://schemas.microsoft.com/office/drawing/2014/main" id="{FFB3E587-0310-B5BC-C8A6-5E0CBA81EF63}"/>
              </a:ext>
            </a:extLst>
          </p:cNvPr>
          <p:cNvSpPr txBox="1"/>
          <p:nvPr/>
        </p:nvSpPr>
        <p:spPr>
          <a:xfrm>
            <a:off x="4366633" y="6371713"/>
            <a:ext cx="1764339" cy="2489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@OppaduExcel</a:t>
            </a:r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B2F10A8D-4608-B205-D85F-E8CCEA1E0543}"/>
              </a:ext>
            </a:extLst>
          </p:cNvPr>
          <p:cNvSpPr txBox="1"/>
          <p:nvPr/>
        </p:nvSpPr>
        <p:spPr>
          <a:xfrm>
            <a:off x="6482756" y="6371713"/>
            <a:ext cx="1350737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+123-456-7890</a:t>
            </a:r>
          </a:p>
        </p:txBody>
      </p:sp>
      <p:sp>
        <p:nvSpPr>
          <p:cNvPr id="31" name="TextBox 22">
            <a:extLst>
              <a:ext uri="{FF2B5EF4-FFF2-40B4-BE49-F238E27FC236}">
                <a16:creationId xmlns:a16="http://schemas.microsoft.com/office/drawing/2014/main" id="{D55E4E9D-A509-E8B9-0703-A85B6C71CC34}"/>
              </a:ext>
            </a:extLst>
          </p:cNvPr>
          <p:cNvSpPr txBox="1"/>
          <p:nvPr/>
        </p:nvSpPr>
        <p:spPr>
          <a:xfrm>
            <a:off x="2052719" y="6371713"/>
            <a:ext cx="1962129" cy="2489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  <a:spcBef>
                <a:spcPct val="0"/>
              </a:spcBef>
            </a:pPr>
            <a:r>
              <a:rPr lang="ko-KR" altLang="en-US" sz="1466">
                <a:solidFill>
                  <a:srgbClr val="FBFDFF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오빠두엑셀 전진권</a:t>
            </a:r>
            <a:endParaRPr lang="en-US" sz="1466">
              <a:solidFill>
                <a:srgbClr val="FBFDFF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33" name="TextBox 18">
            <a:extLst>
              <a:ext uri="{FF2B5EF4-FFF2-40B4-BE49-F238E27FC236}">
                <a16:creationId xmlns:a16="http://schemas.microsoft.com/office/drawing/2014/main" id="{BC04C10B-7D0D-FFA8-E609-9F2DF428C18A}"/>
              </a:ext>
            </a:extLst>
          </p:cNvPr>
          <p:cNvSpPr txBox="1"/>
          <p:nvPr/>
        </p:nvSpPr>
        <p:spPr>
          <a:xfrm>
            <a:off x="685963" y="371513"/>
            <a:ext cx="3504777" cy="2532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42"/>
              </a:lnSpc>
              <a:spcBef>
                <a:spcPct val="0"/>
              </a:spcBef>
            </a:pPr>
            <a:r>
              <a:rPr lang="ko-KR" altLang="en-US" sz="16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대한민국 출생률 보고서</a:t>
            </a:r>
            <a:endParaRPr lang="en-US" sz="1600">
              <a:solidFill>
                <a:srgbClr val="19319D"/>
              </a:solidFill>
              <a:latin typeface="프리젠테이션 4 Regular" pitchFamily="2" charset="-127"/>
              <a:ea typeface="프리젠테이션 4 Regular" pitchFamily="2" charset="-127"/>
              <a:cs typeface="210 디딤고딕 Light"/>
              <a:sym typeface="210 디딤고딕 Light"/>
            </a:endParaRPr>
          </a:p>
        </p:txBody>
      </p:sp>
      <p:sp>
        <p:nvSpPr>
          <p:cNvPr id="34" name="TextBox 23">
            <a:extLst>
              <a:ext uri="{FF2B5EF4-FFF2-40B4-BE49-F238E27FC236}">
                <a16:creationId xmlns:a16="http://schemas.microsoft.com/office/drawing/2014/main" id="{B2373E11-C4E2-ACFF-8164-2562F99DC62C}"/>
              </a:ext>
            </a:extLst>
          </p:cNvPr>
          <p:cNvSpPr txBox="1"/>
          <p:nvPr/>
        </p:nvSpPr>
        <p:spPr>
          <a:xfrm>
            <a:off x="8534596" y="317925"/>
            <a:ext cx="2971442" cy="2467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42"/>
              </a:lnSpc>
              <a:spcBef>
                <a:spcPct val="0"/>
              </a:spcBef>
            </a:pPr>
            <a:r>
              <a:rPr lang="en-US" sz="1400">
                <a:solidFill>
                  <a:srgbClr val="19319D"/>
                </a:solidFill>
                <a:latin typeface="프리젠테이션 4 Regular" pitchFamily="2" charset="-127"/>
                <a:ea typeface="프리젠테이션 4 Regular" pitchFamily="2" charset="-127"/>
                <a:cs typeface="210 디딤고딕 Light"/>
                <a:sym typeface="210 디딤고딕 Light"/>
              </a:rPr>
              <a:t>Date. 2024.09.07</a:t>
            </a:r>
          </a:p>
        </p:txBody>
      </p:sp>
      <p:sp>
        <p:nvSpPr>
          <p:cNvPr id="35" name="AutoShape 15">
            <a:extLst>
              <a:ext uri="{FF2B5EF4-FFF2-40B4-BE49-F238E27FC236}">
                <a16:creationId xmlns:a16="http://schemas.microsoft.com/office/drawing/2014/main" id="{D57A3937-F4B1-65C4-0400-95448F37C788}"/>
              </a:ext>
            </a:extLst>
          </p:cNvPr>
          <p:cNvSpPr/>
          <p:nvPr/>
        </p:nvSpPr>
        <p:spPr>
          <a:xfrm>
            <a:off x="5864497" y="2758262"/>
            <a:ext cx="463007" cy="0"/>
          </a:xfrm>
          <a:prstGeom prst="line">
            <a:avLst/>
          </a:prstGeom>
          <a:ln w="28575" cap="flat">
            <a:solidFill>
              <a:srgbClr val="19319D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ko-KR" altLang="en-US" sz="1200"/>
          </a:p>
        </p:txBody>
      </p:sp>
      <p:sp>
        <p:nvSpPr>
          <p:cNvPr id="36" name="TextBox 17">
            <a:extLst>
              <a:ext uri="{FF2B5EF4-FFF2-40B4-BE49-F238E27FC236}">
                <a16:creationId xmlns:a16="http://schemas.microsoft.com/office/drawing/2014/main" id="{1B5FA1E3-36E4-0796-3D3C-A2E30EA7E2CB}"/>
              </a:ext>
            </a:extLst>
          </p:cNvPr>
          <p:cNvSpPr txBox="1"/>
          <p:nvPr/>
        </p:nvSpPr>
        <p:spPr>
          <a:xfrm>
            <a:off x="1907408" y="2949304"/>
            <a:ext cx="8377185" cy="8720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82"/>
              </a:lnSpc>
            </a:pPr>
            <a:r>
              <a:rPr lang="ko-KR" altLang="en-US" sz="5867">
                <a:solidFill>
                  <a:srgbClr val="19319D"/>
                </a:solidFill>
                <a:latin typeface="프리젠테이션 8 ExtraBold" pitchFamily="2" charset="-127"/>
                <a:ea typeface="프리젠테이션 8 ExtraBold" pitchFamily="2" charset="-127"/>
                <a:cs typeface="Black Han Sans"/>
                <a:sym typeface="Black Han Sans"/>
              </a:rPr>
              <a:t>감사합니다</a:t>
            </a:r>
            <a:endParaRPr lang="en-US" sz="5867">
              <a:solidFill>
                <a:srgbClr val="19319D"/>
              </a:solidFill>
              <a:latin typeface="프리젠테이션 8 ExtraBold" pitchFamily="2" charset="-127"/>
              <a:ea typeface="프리젠테이션 8 ExtraBold" pitchFamily="2" charset="-127"/>
              <a:cs typeface="Black Han Sans"/>
              <a:sym typeface="Black Han Sans"/>
            </a:endParaRPr>
          </a:p>
        </p:txBody>
      </p:sp>
      <p:sp>
        <p:nvSpPr>
          <p:cNvPr id="37" name="TextBox 24">
            <a:extLst>
              <a:ext uri="{FF2B5EF4-FFF2-40B4-BE49-F238E27FC236}">
                <a16:creationId xmlns:a16="http://schemas.microsoft.com/office/drawing/2014/main" id="{CA02F96A-66F5-D7C9-0B65-0995AAAF14EA}"/>
              </a:ext>
            </a:extLst>
          </p:cNvPr>
          <p:cNvSpPr txBox="1"/>
          <p:nvPr/>
        </p:nvSpPr>
        <p:spPr>
          <a:xfrm>
            <a:off x="3193655" y="2190774"/>
            <a:ext cx="5804691" cy="3098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47"/>
              </a:lnSpc>
              <a:spcBef>
                <a:spcPct val="0"/>
              </a:spcBef>
            </a:pPr>
            <a:r>
              <a:rPr 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2023</a:t>
            </a:r>
            <a:r>
              <a:rPr lang="ko-KR" altLang="en-US" sz="1891">
                <a:solidFill>
                  <a:srgbClr val="0B1544"/>
                </a:solidFill>
                <a:latin typeface="프리젠테이션 5 Medium" pitchFamily="2" charset="-127"/>
                <a:ea typeface="프리젠테이션 5 Medium" pitchFamily="2" charset="-127"/>
                <a:cs typeface="210 디딤고딕 Bold"/>
                <a:sym typeface="210 디딤고딕 Bold"/>
              </a:rPr>
              <a:t>년 출생 통계로 알아보는 대한민국의 미래</a:t>
            </a:r>
            <a:endParaRPr lang="en-US" sz="1891">
              <a:solidFill>
                <a:srgbClr val="0B1544"/>
              </a:solidFill>
              <a:latin typeface="프리젠테이션 5 Medium" pitchFamily="2" charset="-127"/>
              <a:ea typeface="프리젠테이션 5 Medium" pitchFamily="2" charset="-127"/>
              <a:cs typeface="210 디딤고딕 Bold"/>
              <a:sym typeface="210 디딤고딕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와이드스크린</PresentationFormat>
  <Paragraphs>26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맑은 고딕</vt:lpstr>
      <vt:lpstr>프리젠테이션 4 Regular</vt:lpstr>
      <vt:lpstr>프리젠테이션 5 Medium</vt:lpstr>
      <vt:lpstr>프리젠테이션 6 SemiBold</vt:lpstr>
      <vt:lpstr>프리젠테이션 8 ExtraBold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전진권</dc:creator>
  <cp:lastModifiedBy>전진권</cp:lastModifiedBy>
  <cp:revision>1</cp:revision>
  <dcterms:created xsi:type="dcterms:W3CDTF">2024-09-07T11:25:16Z</dcterms:created>
  <dcterms:modified xsi:type="dcterms:W3CDTF">2024-09-07T11:25:47Z</dcterms:modified>
</cp:coreProperties>
</file>